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301" r:id="rId7"/>
    <p:sldId id="295" r:id="rId8"/>
    <p:sldId id="262" r:id="rId9"/>
    <p:sldId id="300" r:id="rId10"/>
    <p:sldId id="305" r:id="rId11"/>
    <p:sldId id="273" r:id="rId12"/>
    <p:sldId id="275" r:id="rId13"/>
    <p:sldId id="298" r:id="rId14"/>
    <p:sldId id="299" r:id="rId15"/>
    <p:sldId id="302" r:id="rId16"/>
    <p:sldId id="303" r:id="rId17"/>
    <p:sldId id="304" r:id="rId18"/>
    <p:sldId id="306" r:id="rId19"/>
    <p:sldId id="30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8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0809" y="6267324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9894" y="6314168"/>
            <a:ext cx="2743200" cy="365125"/>
          </a:xfrm>
        </p:spPr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73" y="5641655"/>
            <a:ext cx="1829589" cy="1128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26-May-20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276"/>
            <a:ext cx="9261508" cy="17901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“</a:t>
            </a:r>
            <a:r>
              <a:rPr lang="en-ID" sz="3600" dirty="0"/>
              <a:t>ANALISA PERHITUNGAN BIAYA KEBUTUHAN BAHAN PRODUK MIE SISTEM KONVEKSI PAKSA UNTUK UMKM BINAAN BOGASARI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958" y="2961566"/>
            <a:ext cx="7315200" cy="155409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Oleh</a:t>
            </a: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:</a:t>
            </a:r>
          </a:p>
          <a:p>
            <a:pPr algn="ctr"/>
            <a:r>
              <a:rPr lang="en-ID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Danny </a:t>
            </a:r>
            <a:r>
              <a:rPr lang="en-ID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Rachmat</a:t>
            </a:r>
            <a:r>
              <a:rPr lang="en-ID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Dianto</a:t>
            </a:r>
            <a:endParaRPr lang="en-US" dirty="0" smtClean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1021160000000</a:t>
            </a:r>
            <a:r>
              <a:rPr lang="en-ID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7</a:t>
            </a:r>
            <a:endParaRPr lang="en-US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" r="58541"/>
          <a:stretch/>
        </p:blipFill>
        <p:spPr>
          <a:xfrm>
            <a:off x="9590381" y="0"/>
            <a:ext cx="2187638" cy="328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2754" y="45156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Pembimbing</a:t>
            </a: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	: </a:t>
            </a:r>
            <a:r>
              <a:rPr lang="pt-BR" dirty="0">
                <a:solidFill>
                  <a:schemeClr val="bg1"/>
                </a:solidFill>
              </a:rPr>
              <a:t>Ir. Nur Husodo, M.S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			   NIP</a:t>
            </a:r>
            <a:r>
              <a:rPr lang="pt-BR" dirty="0">
                <a:solidFill>
                  <a:schemeClr val="bg1"/>
                </a:solidFill>
              </a:rPr>
              <a:t>	 19610421 198701 1 001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			   Email</a:t>
            </a:r>
            <a:r>
              <a:rPr lang="pt-BR" dirty="0">
                <a:solidFill>
                  <a:schemeClr val="bg1"/>
                </a:solidFill>
              </a:rPr>
              <a:t>	 nurhusodo@me.its.ac.id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endParaRPr lang="en-US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9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DESAIN </a:t>
            </a:r>
            <a:r>
              <a:rPr lang="en-US" dirty="0" smtClean="0"/>
              <a:t>OVEN PAKAI KUKUS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826" y="1278259"/>
            <a:ext cx="6633023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Spesifikasi</a:t>
            </a:r>
            <a:r>
              <a:rPr lang="en-ID" dirty="0" smtClean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739940"/>
              </p:ext>
            </p:extLst>
          </p:nvPr>
        </p:nvGraphicFramePr>
        <p:xfrm>
          <a:off x="4752304" y="476519"/>
          <a:ext cx="5950040" cy="5100032"/>
        </p:xfrm>
        <a:graphic>
          <a:graphicData uri="http://schemas.openxmlformats.org/drawingml/2006/table">
            <a:tbl>
              <a:tblPr firstRow="1" firstCol="1" bandRow="1"/>
              <a:tblGrid>
                <a:gridCol w="617476"/>
                <a:gridCol w="2416302"/>
                <a:gridCol w="2916262"/>
              </a:tblGrid>
              <a:tr h="5056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Bahan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Spesifikasi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0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Bahan rangka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Hollow stainless steel SS304 30x30x1 mm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3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Bahan Cover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Stainles steel ss 201 tebal 0.8mm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3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Blower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Exhaust fan CKE Standart DBN 16 inch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Rinnai kompor cor TL 289RI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Kapasitas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kg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2600 x 800 x 1700mm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1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Sifat</a:t>
            </a:r>
            <a:r>
              <a:rPr lang="en-ID" dirty="0" smtClean="0"/>
              <a:t> </a:t>
            </a:r>
            <a:r>
              <a:rPr lang="en-ID" dirty="0" err="1" smtClean="0"/>
              <a:t>teknis</a:t>
            </a:r>
            <a:r>
              <a:rPr lang="en-ID" dirty="0" smtClean="0"/>
              <a:t> </a:t>
            </a:r>
            <a:r>
              <a:rPr lang="en-ID" dirty="0" err="1" smtClean="0"/>
              <a:t>pemilihan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78" y="309093"/>
            <a:ext cx="7910902" cy="5782613"/>
          </a:xfrm>
        </p:spPr>
      </p:pic>
    </p:spTree>
    <p:extLst>
      <p:ext uri="{BB962C8B-B14F-4D97-AF65-F5344CB8AC3E}">
        <p14:creationId xmlns:p14="http://schemas.microsoft.com/office/powerpoint/2010/main" val="3896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Biaya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783" y="347730"/>
            <a:ext cx="6684135" cy="54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Perhitungan</a:t>
            </a:r>
            <a:r>
              <a:rPr lang="en-ID" b="1" dirty="0"/>
              <a:t> </a:t>
            </a:r>
            <a:r>
              <a:rPr lang="en-ID" b="1" dirty="0" err="1"/>
              <a:t>harga</a:t>
            </a:r>
            <a:r>
              <a:rPr lang="en-ID" b="1" dirty="0"/>
              <a:t> </a:t>
            </a:r>
            <a:r>
              <a:rPr lang="en-ID" b="1" dirty="0" err="1"/>
              <a:t>kerangka</a:t>
            </a:r>
            <a:r>
              <a:rPr lang="en-ID" b="1" dirty="0"/>
              <a:t> yang </a:t>
            </a:r>
            <a:r>
              <a:rPr lang="en-ID" b="1" dirty="0" err="1"/>
              <a:t>dibutuhkan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200" y="202927"/>
            <a:ext cx="3305255" cy="4158058"/>
          </a:xfrm>
        </p:spPr>
        <p:txBody>
          <a:bodyPr/>
          <a:lstStyle/>
          <a:p>
            <a:r>
              <a:rPr lang="en-US" dirty="0"/>
              <a:t>•	</a:t>
            </a:r>
            <a:r>
              <a:rPr lang="en-US" dirty="0" err="1"/>
              <a:t>Lemari</a:t>
            </a:r>
            <a:r>
              <a:rPr lang="en-US" dirty="0"/>
              <a:t> oven  :17m</a:t>
            </a:r>
          </a:p>
          <a:p>
            <a:r>
              <a:rPr lang="en-US" dirty="0"/>
              <a:t>•	</a:t>
            </a:r>
            <a:r>
              <a:rPr lang="en-US" dirty="0" err="1"/>
              <a:t>Conector</a:t>
            </a:r>
            <a:r>
              <a:rPr lang="en-US" dirty="0"/>
              <a:t> :2.8 m</a:t>
            </a:r>
          </a:p>
          <a:p>
            <a:r>
              <a:rPr lang="en-US" dirty="0"/>
              <a:t>•	Blower : 2.4 m</a:t>
            </a:r>
          </a:p>
          <a:p>
            <a:r>
              <a:rPr lang="en-US" dirty="0"/>
              <a:t>•	tungku:7m</a:t>
            </a:r>
          </a:p>
          <a:p>
            <a:r>
              <a:rPr lang="en-US" dirty="0"/>
              <a:t>•	</a:t>
            </a:r>
            <a:r>
              <a:rPr lang="en-US" dirty="0" err="1"/>
              <a:t>conektor</a:t>
            </a:r>
            <a:r>
              <a:rPr lang="en-US" dirty="0"/>
              <a:t> : 1.5m</a:t>
            </a:r>
          </a:p>
          <a:p>
            <a:r>
              <a:rPr lang="en-US" dirty="0"/>
              <a:t>total:30,7 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4288" y="3693695"/>
            <a:ext cx="6070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pengering</a:t>
            </a:r>
            <a:r>
              <a:rPr lang="en-US" dirty="0"/>
              <a:t> </a:t>
            </a:r>
            <a:r>
              <a:rPr lang="en-US" dirty="0" err="1"/>
              <a:t>kerupuk</a:t>
            </a:r>
            <a:r>
              <a:rPr lang="en-US" dirty="0"/>
              <a:t> </a:t>
            </a:r>
            <a:r>
              <a:rPr lang="en-US" dirty="0" err="1"/>
              <a:t>mie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30,7 meter hollow stainless steel ss201 </a:t>
            </a:r>
            <a:r>
              <a:rPr lang="en-US" dirty="0" err="1"/>
              <a:t>harga</a:t>
            </a:r>
            <a:r>
              <a:rPr lang="en-US" dirty="0"/>
              <a:t> hollow stainless steel ss201 </a:t>
            </a:r>
            <a:r>
              <a:rPr lang="en-US" dirty="0" err="1"/>
              <a:t>ukuran</a:t>
            </a:r>
            <a:r>
              <a:rPr lang="en-US" dirty="0"/>
              <a:t> 30x30x1 </a:t>
            </a:r>
            <a:r>
              <a:rPr lang="en-US" dirty="0" err="1"/>
              <a:t>adalah</a:t>
            </a:r>
            <a:r>
              <a:rPr lang="en-US" dirty="0"/>
              <a:t> 176.800 </a:t>
            </a:r>
            <a:r>
              <a:rPr lang="en-US" dirty="0" err="1"/>
              <a:t>lonjor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hollow stainless steel ss201 </a:t>
            </a:r>
            <a:r>
              <a:rPr lang="en-US" dirty="0" err="1"/>
              <a:t>butuh</a:t>
            </a:r>
            <a:r>
              <a:rPr lang="en-US" dirty="0"/>
              <a:t>:</a:t>
            </a:r>
          </a:p>
          <a:p>
            <a:r>
              <a:rPr lang="en-US" dirty="0"/>
              <a:t>	30,7:6 5,11 =&gt; 6 </a:t>
            </a:r>
            <a:r>
              <a:rPr lang="en-US" dirty="0" err="1"/>
              <a:t>lonjor</a:t>
            </a:r>
            <a:r>
              <a:rPr lang="en-US" dirty="0"/>
              <a:t>	</a:t>
            </a:r>
          </a:p>
          <a:p>
            <a:r>
              <a:rPr lang="en-US" dirty="0"/>
              <a:t>        Total </a:t>
            </a:r>
            <a:r>
              <a:rPr lang="en-US" dirty="0" err="1"/>
              <a:t>harga</a:t>
            </a:r>
            <a:r>
              <a:rPr lang="en-US" dirty="0"/>
              <a:t> 176.800x6 = 1.060.000</a:t>
            </a:r>
          </a:p>
        </p:txBody>
      </p:sp>
    </p:spTree>
    <p:extLst>
      <p:ext uri="{BB962C8B-B14F-4D97-AF65-F5344CB8AC3E}">
        <p14:creationId xmlns:p14="http://schemas.microsoft.com/office/powerpoint/2010/main" val="20971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PERHITUNGAN LUAS PLAT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200" y="202927"/>
            <a:ext cx="7497428" cy="4158058"/>
          </a:xfrm>
        </p:spPr>
        <p:txBody>
          <a:bodyPr/>
          <a:lstStyle/>
          <a:p>
            <a:r>
              <a:rPr lang="en-ID" dirty="0" err="1"/>
              <a:t>Berdasarkan</a:t>
            </a:r>
            <a:r>
              <a:rPr lang="en-ID" dirty="0"/>
              <a:t> table </a:t>
            </a:r>
            <a:r>
              <a:rPr lang="en-ID" dirty="0" err="1"/>
              <a:t>pembuatan</a:t>
            </a:r>
            <a:r>
              <a:rPr lang="en-ID" dirty="0"/>
              <a:t> oven </a:t>
            </a:r>
            <a:r>
              <a:rPr lang="en-ID" dirty="0" err="1"/>
              <a:t>pengeringan</a:t>
            </a:r>
            <a:r>
              <a:rPr lang="en-ID" dirty="0"/>
              <a:t> </a:t>
            </a:r>
            <a:r>
              <a:rPr lang="en-ID" dirty="0" err="1" smtClean="0"/>
              <a:t>mie</a:t>
            </a:r>
            <a:r>
              <a:rPr lang="en-ID" dirty="0" smtClean="0"/>
              <a:t> </a:t>
            </a:r>
            <a:r>
              <a:rPr lang="en-ID" dirty="0" err="1"/>
              <a:t>membutuhkan</a:t>
            </a:r>
            <a:r>
              <a:rPr lang="en-ID" dirty="0"/>
              <a:t> plat stainless steel ss304 </a:t>
            </a:r>
            <a:endParaRPr lang="en-US" dirty="0"/>
          </a:p>
          <a:p>
            <a:pPr lvl="0"/>
            <a:r>
              <a:rPr lang="en-ID" dirty="0" err="1"/>
              <a:t>Kemari</a:t>
            </a:r>
            <a:r>
              <a:rPr lang="en-ID" dirty="0"/>
              <a:t> oven : 8.30m2</a:t>
            </a:r>
            <a:endParaRPr lang="en-US" dirty="0"/>
          </a:p>
          <a:p>
            <a:pPr lvl="0"/>
            <a:r>
              <a:rPr lang="en-ID" dirty="0" err="1"/>
              <a:t>Conector</a:t>
            </a:r>
            <a:r>
              <a:rPr lang="en-ID" dirty="0"/>
              <a:t> :1.18 m2</a:t>
            </a:r>
            <a:endParaRPr lang="en-US" dirty="0"/>
          </a:p>
          <a:p>
            <a:pPr lvl="0"/>
            <a:r>
              <a:rPr lang="en-ID" dirty="0"/>
              <a:t>Blower : 0.88m2</a:t>
            </a:r>
            <a:endParaRPr lang="en-US" dirty="0"/>
          </a:p>
          <a:p>
            <a:pPr lvl="0"/>
            <a:r>
              <a:rPr lang="en-ID" dirty="0" err="1"/>
              <a:t>Tungku</a:t>
            </a:r>
            <a:r>
              <a:rPr lang="en-ID" dirty="0"/>
              <a:t> : 1.82m</a:t>
            </a:r>
            <a:endParaRPr lang="en-US" dirty="0"/>
          </a:p>
          <a:p>
            <a:pPr lvl="0"/>
            <a:r>
              <a:rPr lang="en-ID" dirty="0" err="1"/>
              <a:t>Conector</a:t>
            </a:r>
            <a:r>
              <a:rPr lang="en-ID" dirty="0"/>
              <a:t> : 0.63m2</a:t>
            </a:r>
            <a:endParaRPr lang="en-US" dirty="0"/>
          </a:p>
          <a:p>
            <a:r>
              <a:rPr lang="en-ID" dirty="0"/>
              <a:t>Total : 12,81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8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42" y="794300"/>
            <a:ext cx="2947482" cy="4601183"/>
          </a:xfrm>
        </p:spPr>
        <p:txBody>
          <a:bodyPr/>
          <a:lstStyle/>
          <a:p>
            <a:r>
              <a:rPr lang="en-US" dirty="0"/>
              <a:t>LAYOUT PEMOTONGAN </a:t>
            </a:r>
            <a:r>
              <a:rPr lang="en-US" dirty="0" smtClean="0"/>
              <a:t>PLAT TANPA KUKUS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085" y="243934"/>
            <a:ext cx="8078421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42" y="794300"/>
            <a:ext cx="2947482" cy="4601183"/>
          </a:xfrm>
        </p:spPr>
        <p:txBody>
          <a:bodyPr/>
          <a:lstStyle/>
          <a:p>
            <a:r>
              <a:rPr lang="en-US" dirty="0"/>
              <a:t>LAYOUT PEMOTONGAN </a:t>
            </a:r>
            <a:r>
              <a:rPr lang="en-US" dirty="0" smtClean="0"/>
              <a:t>PLAT KUKUS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479" y="336238"/>
            <a:ext cx="7526338" cy="52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PERHITUNGAN HARGA PLAT YANG DIBUTUHKAN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200" y="202927"/>
            <a:ext cx="7497428" cy="4158058"/>
          </a:xfrm>
        </p:spPr>
        <p:txBody>
          <a:bodyPr/>
          <a:lstStyle/>
          <a:p>
            <a:r>
              <a:rPr lang="en-US" dirty="0" err="1"/>
              <a:t>berdasarkan</a:t>
            </a:r>
            <a:r>
              <a:rPr lang="en-US" dirty="0"/>
              <a:t> layout </a:t>
            </a:r>
            <a:r>
              <a:rPr lang="en-US" dirty="0" err="1"/>
              <a:t>pemotongan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7 plat stainless steel. </a:t>
            </a:r>
            <a:r>
              <a:rPr lang="en-US" dirty="0" err="1"/>
              <a:t>Harga</a:t>
            </a:r>
            <a:r>
              <a:rPr lang="en-US" dirty="0"/>
              <a:t> plat stainless steel SS304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0.8 mm  </a:t>
            </a:r>
            <a:r>
              <a:rPr lang="en-US" dirty="0" err="1"/>
              <a:t>adalah</a:t>
            </a:r>
            <a:r>
              <a:rPr lang="en-US" dirty="0"/>
              <a:t> 1.032.800 / </a:t>
            </a:r>
            <a:r>
              <a:rPr lang="en-US" dirty="0" err="1"/>
              <a:t>lembar</a:t>
            </a:r>
            <a:r>
              <a:rPr lang="en-US" dirty="0"/>
              <a:t>(1.2x2.4m = 2.88m</a:t>
            </a:r>
            <a:r>
              <a:rPr lang="en-US" baseline="30000" dirty="0"/>
              <a:t>2</a:t>
            </a:r>
            <a:r>
              <a:rPr lang="en-US" dirty="0"/>
              <a:t>). </a:t>
            </a:r>
            <a:endParaRPr lang="id-ID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id-ID" dirty="0"/>
          </a:p>
          <a:p>
            <a:r>
              <a:rPr lang="en-US" dirty="0"/>
              <a:t>Total </a:t>
            </a:r>
            <a:r>
              <a:rPr lang="en-US" dirty="0" err="1"/>
              <a:t>harga</a:t>
            </a:r>
            <a:r>
              <a:rPr lang="en-US" dirty="0"/>
              <a:t> =	1.032.800  x  7	= </a:t>
            </a:r>
            <a:r>
              <a:rPr lang="en-US" dirty="0" err="1"/>
              <a:t>Rp</a:t>
            </a:r>
            <a:r>
              <a:rPr lang="en-US" dirty="0"/>
              <a:t> 7.229.600,-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58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986" y="1123837"/>
            <a:ext cx="7497428" cy="4158058"/>
          </a:xfrm>
        </p:spPr>
        <p:txBody>
          <a:bodyPr/>
          <a:lstStyle/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1.	Design oven pengering </a:t>
            </a:r>
            <a:r>
              <a:rPr lang="id-ID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mie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berdimensi (P x L) 2.900 x 600 cm. Dengan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ukuran demikian maka cocok untuk digunakan di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UKM bidang </a:t>
            </a:r>
            <a:r>
              <a:rPr lang="id-ID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pengeringan mie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 marL="858838" lvl="1" indent="-858838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Font typeface="Corbel" panose="020B0503020204020204" pitchFamily="34" charset="0"/>
              <a:buAutoNum type="arabicPeriod" startAt="2"/>
            </a:pP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Bahan yang digunakan untuk pembuatan rangka yaitu: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a. Rangka utama menggunakan hollow stainless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     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steel SS201. </a:t>
            </a: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b. Body mesin menggunakan stainless steel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     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SS304.</a:t>
            </a: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3.	Biaya bahan untuk pembuatan oven </a:t>
            </a:r>
            <a:r>
              <a:rPr lang="id-ID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pengering mie 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ini ditaksir adalah Rp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id-ID" dirty="0">
                <a:solidFill>
                  <a:prstClr val="black">
                    <a:lumMod val="85000"/>
                    <a:lumOff val="15000"/>
                  </a:prstClr>
                </a:solidFill>
              </a:rPr>
              <a:t>9.997.000,00.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98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0"/>
            <a:ext cx="7315200" cy="5984748"/>
          </a:xfrm>
        </p:spPr>
        <p:txBody>
          <a:bodyPr/>
          <a:lstStyle/>
          <a:p>
            <a:r>
              <a:rPr lang="en-ID" dirty="0">
                <a:solidFill>
                  <a:schemeClr val="tx1"/>
                </a:solidFill>
              </a:rPr>
              <a:t>Proses </a:t>
            </a:r>
            <a:r>
              <a:rPr lang="en-ID" dirty="0" err="1">
                <a:solidFill>
                  <a:schemeClr val="tx1"/>
                </a:solidFill>
              </a:rPr>
              <a:t>pengeringan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mie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masih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bergantung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pada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cuaca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en-ID" dirty="0" err="1">
                <a:solidFill>
                  <a:schemeClr val="tx1"/>
                </a:solidFill>
              </a:rPr>
              <a:t>Permintaan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pasar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semakin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meningkat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en-ID" dirty="0" err="1">
                <a:solidFill>
                  <a:schemeClr val="tx1"/>
                </a:solidFill>
              </a:rPr>
              <a:t>Dibutuhkan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mesin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pengering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mudah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dioperasikan</a:t>
            </a:r>
            <a:endParaRPr lang="en-ID" dirty="0">
              <a:solidFill>
                <a:schemeClr val="tx1"/>
              </a:solidFill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7631" y="2081348"/>
            <a:ext cx="7315200" cy="1679883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Terimakasih </a:t>
            </a:r>
            <a:r>
              <a:rPr lang="en-ID" dirty="0" smtClean="0"/>
              <a:t/>
            </a:r>
            <a:br>
              <a:rPr lang="en-ID" dirty="0" smtClean="0"/>
            </a:br>
            <a:r>
              <a:rPr lang="ar-AE" dirty="0"/>
              <a:t>شُكْرًا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2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1.Bagaiman </a:t>
            </a:r>
            <a:r>
              <a:rPr lang="en-US" dirty="0" err="1">
                <a:solidFill>
                  <a:schemeClr val="tx1"/>
                </a:solidFill>
              </a:rPr>
              <a:t>merancang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konveksi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paksa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Bagaimana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spesifikasi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pengerjaan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keseluruhan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92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Merancang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system </a:t>
            </a:r>
            <a:r>
              <a:rPr lang="en-US" dirty="0" err="1">
                <a:solidFill>
                  <a:schemeClr val="tx1"/>
                </a:solidFill>
              </a:rPr>
              <a:t>konveksi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paksa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ID" dirty="0">
                <a:solidFill>
                  <a:schemeClr val="tx1"/>
                </a:solidFill>
              </a:rPr>
              <a:t>2. </a:t>
            </a:r>
            <a:r>
              <a:rPr lang="en-ID" dirty="0" err="1">
                <a:solidFill>
                  <a:schemeClr val="tx1"/>
                </a:solidFill>
              </a:rPr>
              <a:t>Mengetahui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spesifikasi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gambar</a:t>
            </a:r>
            <a:r>
              <a:rPr lang="en-ID" dirty="0">
                <a:solidFill>
                  <a:schemeClr val="tx1"/>
                </a:solidFill>
              </a:rPr>
              <a:t> yang ideal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kebutuhan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industri</a:t>
            </a:r>
            <a:r>
              <a:rPr lang="en-ID" dirty="0">
                <a:solidFill>
                  <a:schemeClr val="tx1"/>
                </a:solidFill>
              </a:rPr>
              <a:t> UKM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ID" dirty="0">
                <a:solidFill>
                  <a:schemeClr val="tx1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Menghitung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pembuatan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ID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Mengetahui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biaya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pengerjaan</a:t>
            </a:r>
            <a:r>
              <a:rPr lang="en-US" dirty="0">
                <a:solidFill>
                  <a:schemeClr val="tx1"/>
                </a:solidFill>
              </a:rPr>
              <a:t> oven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20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3172452" cy="2069306"/>
          </a:xfrm>
        </p:spPr>
        <p:txBody>
          <a:bodyPr/>
          <a:lstStyle/>
          <a:p>
            <a:pPr algn="ctr"/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639" y="192570"/>
            <a:ext cx="7872789" cy="501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mengenai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masalah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dikaji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penulisan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tugas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akhir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batasan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Sambungan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diabaikan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membahas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Perpindahan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panas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membahas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mekanika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fluida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3172452" cy="2069306"/>
          </a:xfrm>
        </p:spPr>
        <p:txBody>
          <a:bodyPr/>
          <a:lstStyle/>
          <a:p>
            <a:pPr algn="ctr"/>
            <a:r>
              <a:rPr lang="en-US" dirty="0"/>
              <a:t>MANFAAT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608" y="686055"/>
            <a:ext cx="7872789" cy="501417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1.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Dapat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merancang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serta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mewujudkan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mesin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pengering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yang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sederhana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untuk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industri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kecil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id-ID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2.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Mengetahui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kebutuhan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mesin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id-ID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3.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Mempercepat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pengeringan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mie</a:t>
            </a:r>
            <a:r>
              <a:rPr lang="en-ID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pada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industry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kecil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id-ID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4.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Memperkecil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biaya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yang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dikeluarkan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proses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pengeringan</a:t>
            </a:r>
            <a:endParaRPr lang="id-ID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5. 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Mampu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meningkatkan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softskill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mahasiswa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baik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dalam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desain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	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maupun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proses </a:t>
            </a:r>
            <a:r>
              <a:rPr lang="en-ID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produksi</a:t>
            </a:r>
            <a:r>
              <a:rPr lang="en-ID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id-ID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900"/>
              </a:spcBef>
              <a:buClrTx/>
              <a:buNone/>
            </a:pPr>
            <a:endParaRPr lang="id-ID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just">
              <a:buNone/>
            </a:pP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3172452" cy="2069306"/>
          </a:xfrm>
        </p:spPr>
        <p:txBody>
          <a:bodyPr/>
          <a:lstStyle/>
          <a:p>
            <a:pPr algn="ctr"/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639" y="192570"/>
            <a:ext cx="7872789" cy="6092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menjemur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praktis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efisien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Penggunaan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disesuaikan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kebutuhan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kegunaan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motor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penggeraknya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kompor</a:t>
            </a:r>
            <a:r>
              <a:rPr lang="en-US" dirty="0">
                <a:solidFill>
                  <a:schemeClr val="tx1"/>
                </a:solidFill>
              </a:rPr>
              <a:t> LPG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listrik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menggerakan</a:t>
            </a:r>
            <a:r>
              <a:rPr lang="en-US" dirty="0">
                <a:solidFill>
                  <a:schemeClr val="tx1"/>
                </a:solidFill>
              </a:rPr>
              <a:t> blower.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konsep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persamaan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manual,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penjemuran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berbeda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energi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panas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disesuaikan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kebutuhan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efisien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cerdas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konveksi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paksa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berkapasitas</a:t>
            </a:r>
            <a:r>
              <a:rPr lang="en-US" dirty="0">
                <a:solidFill>
                  <a:schemeClr val="tx1"/>
                </a:solidFill>
              </a:rPr>
              <a:t> 15 kg, </a:t>
            </a:r>
            <a:r>
              <a:rPr lang="en-US" dirty="0" err="1">
                <a:solidFill>
                  <a:schemeClr val="tx1"/>
                </a:solidFill>
              </a:rPr>
              <a:t>alasannya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berukuran</a:t>
            </a:r>
            <a:r>
              <a:rPr lang="en-US" dirty="0">
                <a:solidFill>
                  <a:schemeClr val="tx1"/>
                </a:solidFill>
              </a:rPr>
              <a:t> 60 x 80 x 170 cm .</a:t>
            </a:r>
            <a:r>
              <a:rPr lang="en-US" dirty="0" err="1">
                <a:solidFill>
                  <a:schemeClr val="tx1"/>
                </a:solidFill>
              </a:rPr>
              <a:t>Bentuknya</a:t>
            </a:r>
            <a:r>
              <a:rPr lang="en-US" dirty="0">
                <a:solidFill>
                  <a:schemeClr val="tx1"/>
                </a:solidFill>
              </a:rPr>
              <a:t> yang ideal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peruntukan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konsep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ruangan</a:t>
            </a:r>
            <a:r>
              <a:rPr lang="en-US" dirty="0">
                <a:solidFill>
                  <a:schemeClr val="tx1"/>
                </a:solidFill>
              </a:rPr>
              <a:t> .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mengacu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dirty="0" err="1" smtClean="0"/>
              <a:t>Alir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00" y="597212"/>
            <a:ext cx="5059819" cy="5654431"/>
          </a:xfrm>
        </p:spPr>
      </p:pic>
    </p:spTree>
    <p:extLst>
      <p:ext uri="{BB962C8B-B14F-4D97-AF65-F5344CB8AC3E}">
        <p14:creationId xmlns:p14="http://schemas.microsoft.com/office/powerpoint/2010/main" val="15471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DESAIN </a:t>
            </a:r>
            <a:r>
              <a:rPr lang="en-US" dirty="0" smtClean="0"/>
              <a:t>OVEN TANPA KUKUS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529771"/>
            <a:ext cx="7315200" cy="3788932"/>
          </a:xfrm>
        </p:spPr>
      </p:pic>
    </p:spTree>
    <p:extLst>
      <p:ext uri="{BB962C8B-B14F-4D97-AF65-F5344CB8AC3E}">
        <p14:creationId xmlns:p14="http://schemas.microsoft.com/office/powerpoint/2010/main" val="23013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2687</TotalTime>
  <Words>491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Adobe Song Std L</vt:lpstr>
      <vt:lpstr>Corbel</vt:lpstr>
      <vt:lpstr>Tahoma</vt:lpstr>
      <vt:lpstr>Times New Roman</vt:lpstr>
      <vt:lpstr>Wingdings 2</vt:lpstr>
      <vt:lpstr>Frame</vt:lpstr>
      <vt:lpstr>“ANALISA PERHITUNGAN BIAYA KEBUTUHAN BAHAN PRODUK MIE SISTEM KONVEKSI PAKSA UNTUK UMKM BINAAN BOGASARI”</vt:lpstr>
      <vt:lpstr>Latar Belakang</vt:lpstr>
      <vt:lpstr>Rumusan Masalah</vt:lpstr>
      <vt:lpstr>Tujuan</vt:lpstr>
      <vt:lpstr>Batasan Masalah</vt:lpstr>
      <vt:lpstr>MANFAAT</vt:lpstr>
      <vt:lpstr>Tinjauan Pustaka</vt:lpstr>
      <vt:lpstr>Diagram Alir</vt:lpstr>
      <vt:lpstr>DESAIN OVEN TANPA KUKUS </vt:lpstr>
      <vt:lpstr>DESAIN OVEN PAKAI KUKUS</vt:lpstr>
      <vt:lpstr>Spesifikasi </vt:lpstr>
      <vt:lpstr>Sifat teknis pemilihan bahan</vt:lpstr>
      <vt:lpstr>Biaya bahan </vt:lpstr>
      <vt:lpstr>Perhitungan harga kerangka yang dibutuhkan</vt:lpstr>
      <vt:lpstr>PERHITUNGAN LUAS PLAT </vt:lpstr>
      <vt:lpstr>LAYOUT PEMOTONGAN PLAT TANPA KUKUS</vt:lpstr>
      <vt:lpstr>LAYOUT PEMOTONGAN PLAT KUKUS</vt:lpstr>
      <vt:lpstr>PERHITUNGAN HARGA PLAT YANG DIBUTUHKAN</vt:lpstr>
      <vt:lpstr>KESIMPULAN</vt:lpstr>
      <vt:lpstr>Terimakasih  شُكْرًا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“RANCANG BANGUN MESIN PERAJANG DAN PENGERING UMBI PORANG”</dc:title>
  <dc:creator>arrokhman bagus</dc:creator>
  <cp:lastModifiedBy>Windows User</cp:lastModifiedBy>
  <cp:revision>64</cp:revision>
  <dcterms:created xsi:type="dcterms:W3CDTF">2019-07-09T05:38:58Z</dcterms:created>
  <dcterms:modified xsi:type="dcterms:W3CDTF">2020-05-26T14:10:54Z</dcterms:modified>
</cp:coreProperties>
</file>